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Source Han Sans KR Medium" charset="1" panose="020B0600000000000000"/>
      <p:regular r:id="rId29"/>
    </p:embeddedFont>
    <p:embeddedFont>
      <p:font typeface="Tlab 레트로라이프" charset="1" panose="02000600000000000000"/>
      <p:regular r:id="rId30"/>
    </p:embeddedFont>
    <p:embeddedFont>
      <p:font typeface="Source Han Sans KR Bold" charset="1" panose="020B0800000000000000"/>
      <p:regular r:id="rId31"/>
    </p:embeddedFont>
    <p:embeddedFont>
      <p:font typeface="TT Commons Pro Bold" charset="1" panose="020B0103030102020204"/>
      <p:regular r:id="rId32"/>
    </p:embeddedFont>
    <p:embeddedFont>
      <p:font typeface="Source Han Sans KR" charset="1" panose="020B0400000000000000"/>
      <p:regular r:id="rId33"/>
    </p:embeddedFont>
    <p:embeddedFont>
      <p:font typeface="TT Commons Pro" charset="1" panose="020B01030301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26.pn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8424" y="2577333"/>
            <a:ext cx="7471152" cy="853698"/>
            <a:chOff x="0" y="0"/>
            <a:chExt cx="4342650" cy="496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2650" cy="496217"/>
            </a:xfrm>
            <a:custGeom>
              <a:avLst/>
              <a:gdLst/>
              <a:ahLst/>
              <a:cxnLst/>
              <a:rect r="r" b="b" t="t" l="l"/>
              <a:pathLst>
                <a:path h="496217" w="4342650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527263" y="9262552"/>
            <a:ext cx="64905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2927126" y="7414616"/>
            <a:ext cx="1955420" cy="1879884"/>
          </a:xfrm>
          <a:custGeom>
            <a:avLst/>
            <a:gdLst/>
            <a:ahLst/>
            <a:cxnLst/>
            <a:rect r="r" b="b" t="t" l="l"/>
            <a:pathLst>
              <a:path h="1879884" w="1955420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1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229214"/>
            <a:ext cx="18288000" cy="66675"/>
            <a:chOff x="0" y="0"/>
            <a:chExt cx="24384000" cy="88900"/>
          </a:xfrm>
        </p:grpSpPr>
        <p:sp>
          <p:nvSpPr>
            <p:cNvPr name="AutoShape 8" id="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454045" y="7389377"/>
            <a:ext cx="1242510" cy="1852823"/>
          </a:xfrm>
          <a:custGeom>
            <a:avLst/>
            <a:gdLst/>
            <a:ahLst/>
            <a:cxnLst/>
            <a:rect r="r" b="b" t="t" l="l"/>
            <a:pathLst>
              <a:path h="1852823" w="1242510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41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1289" y="7334176"/>
            <a:ext cx="1311890" cy="1963225"/>
          </a:xfrm>
          <a:custGeom>
            <a:avLst/>
            <a:gdLst/>
            <a:ahLst/>
            <a:cxnLst/>
            <a:rect r="r" b="b" t="t" l="l"/>
            <a:pathLst>
              <a:path h="1963225" w="1311890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8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33775" y="7334176"/>
            <a:ext cx="2038248" cy="1960323"/>
          </a:xfrm>
          <a:custGeom>
            <a:avLst/>
            <a:gdLst/>
            <a:ahLst/>
            <a:cxnLst/>
            <a:rect r="r" b="b" t="t" l="l"/>
            <a:pathLst>
              <a:path h="1960323" w="2038248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3975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2563179" y="7894012"/>
            <a:ext cx="618694" cy="1403389"/>
          </a:xfrm>
          <a:custGeom>
            <a:avLst/>
            <a:gdLst/>
            <a:ahLst/>
            <a:cxnLst/>
            <a:rect r="r" b="b" t="t" l="l"/>
            <a:pathLst>
              <a:path h="1403389" w="618694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3053" t="0" r="-10963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52907" y="6129055"/>
            <a:ext cx="2109554" cy="1205121"/>
          </a:xfrm>
          <a:custGeom>
            <a:avLst/>
            <a:gdLst/>
            <a:ahLst/>
            <a:cxnLst/>
            <a:rect r="r" b="b" t="t" l="l"/>
            <a:pathLst>
              <a:path h="1205121" w="2109554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935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70077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50178" r="-235127" b="-529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96605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50178" r="-235127" b="-529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01870" y="857885"/>
            <a:ext cx="5505459" cy="341630"/>
            <a:chOff x="0" y="0"/>
            <a:chExt cx="7340612" cy="4555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43850"/>
              <a:ext cx="305656" cy="411657"/>
            </a:xfrm>
            <a:custGeom>
              <a:avLst/>
              <a:gdLst/>
              <a:ahLst/>
              <a:cxnLst/>
              <a:rect r="r" b="b" t="t" l="l"/>
              <a:pathLst>
                <a:path h="411657" w="305656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65892" y="-47625"/>
              <a:ext cx="687471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spc="-57">
                  <a:solidFill>
                    <a:srgbClr val="000000"/>
                  </a:solidFill>
                  <a:ea typeface="Source Han Sans KR Medium"/>
                </a:rPr>
                <a:t>잘먹고잘살조팀 보고서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086784" y="3939068"/>
            <a:ext cx="8114433" cy="252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정보 종합 자동화프로젝트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80683" y="2688721"/>
            <a:ext cx="5926634" cy="48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>
                <a:solidFill>
                  <a:srgbClr val="FFFFFF"/>
                </a:solidFill>
                <a:latin typeface="Source Han Sans KR Bold"/>
              </a:rPr>
              <a:t>http://infoweb.com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00122" y="454210"/>
            <a:ext cx="2323990" cy="127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5"/>
              </a:lnSpc>
            </a:pPr>
            <a:r>
              <a:rPr lang="en-US" sz="1846" spc="-46">
                <a:solidFill>
                  <a:srgbClr val="000000"/>
                </a:solidFill>
                <a:latin typeface="Source Han Sans KR Bold"/>
                <a:ea typeface="Source Han Sans KR Bold"/>
              </a:rPr>
              <a:t>20192162 이준영</a:t>
            </a:r>
          </a:p>
          <a:p>
            <a:pPr algn="ctr">
              <a:lnSpc>
                <a:spcPts val="2585"/>
              </a:lnSpc>
            </a:pPr>
            <a:r>
              <a:rPr lang="en-US" sz="1846" spc="-46">
                <a:solidFill>
                  <a:srgbClr val="000000"/>
                </a:solidFill>
                <a:latin typeface="Source Han Sans KR Bold"/>
                <a:ea typeface="Source Han Sans KR Bold"/>
              </a:rPr>
              <a:t>20193209 양시현</a:t>
            </a:r>
          </a:p>
          <a:p>
            <a:pPr algn="ctr">
              <a:lnSpc>
                <a:spcPts val="2585"/>
              </a:lnSpc>
            </a:pPr>
            <a:r>
              <a:rPr lang="en-US" sz="1846" spc="-46">
                <a:solidFill>
                  <a:srgbClr val="000000"/>
                </a:solidFill>
                <a:latin typeface="Source Han Sans KR Bold"/>
                <a:ea typeface="Source Han Sans KR Bold"/>
              </a:rPr>
              <a:t>20193286 최영찬</a:t>
            </a:r>
          </a:p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sz="1846" spc="-46">
                <a:solidFill>
                  <a:srgbClr val="000000"/>
                </a:solidFill>
                <a:latin typeface="Source Han Sans KR Bold"/>
                <a:ea typeface="Source Han Sans KR Bold"/>
              </a:rPr>
              <a:t>20213006 김찬솔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메인 페이지에서는 오늘의 화제, 실시간 뉴스 등 다양한 정보를 한눈에 확인 가능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531511" y="2896277"/>
            <a:ext cx="9727789" cy="6472807"/>
          </a:xfrm>
          <a:custGeom>
            <a:avLst/>
            <a:gdLst/>
            <a:ahLst/>
            <a:cxnLst/>
            <a:rect r="r" b="b" t="t" l="l"/>
            <a:pathLst>
              <a:path h="6472807" w="9727789">
                <a:moveTo>
                  <a:pt x="0" y="0"/>
                </a:moveTo>
                <a:lnTo>
                  <a:pt x="9727789" y="0"/>
                </a:lnTo>
                <a:lnTo>
                  <a:pt x="9727789" y="6472807"/>
                </a:lnTo>
                <a:lnTo>
                  <a:pt x="0" y="647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371433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실시간 뉴스 조회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화제거리를 제외한 나머지 뉴스를 빠르게 조회할 수 있습니다.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20474" y="385280"/>
            <a:ext cx="6868931" cy="9516440"/>
          </a:xfrm>
          <a:custGeom>
            <a:avLst/>
            <a:gdLst/>
            <a:ahLst/>
            <a:cxnLst/>
            <a:rect r="r" b="b" t="t" l="l"/>
            <a:pathLst>
              <a:path h="9516440" w="6868931">
                <a:moveTo>
                  <a:pt x="0" y="0"/>
                </a:moveTo>
                <a:lnTo>
                  <a:pt x="6868931" y="0"/>
                </a:lnTo>
                <a:lnTo>
                  <a:pt x="6868931" y="9516440"/>
                </a:lnTo>
                <a:lnTo>
                  <a:pt x="0" y="9516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마이페이지에서는 회원 정보 수정 및 관심 카테고리를 설정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카테고리 별 뉴스 표시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사용자가 관심사 카테고리를 설정해 놓으면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설정된 카테고리만 상단 메뉴에 나타납니다.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314887"/>
            <a:ext cx="7313816" cy="5635488"/>
          </a:xfrm>
          <a:custGeom>
            <a:avLst/>
            <a:gdLst/>
            <a:ahLst/>
            <a:cxnLst/>
            <a:rect r="r" b="b" t="t" l="l"/>
            <a:pathLst>
              <a:path h="5635488" w="7313816">
                <a:moveTo>
                  <a:pt x="0" y="0"/>
                </a:moveTo>
                <a:lnTo>
                  <a:pt x="7313816" y="0"/>
                </a:lnTo>
                <a:lnTo>
                  <a:pt x="7313816" y="5635488"/>
                </a:lnTo>
                <a:lnTo>
                  <a:pt x="0" y="563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마이페이지에서는 회원 정보 수정 및 관심 카테고리를 설정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카테고리 별 뉴스 표시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사용자가 관심사 카테고리를 설정해 놓으면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설정된 카테고리만 상단 메뉴에 나타납니다.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314887"/>
            <a:ext cx="7285658" cy="5635488"/>
          </a:xfrm>
          <a:custGeom>
            <a:avLst/>
            <a:gdLst/>
            <a:ahLst/>
            <a:cxnLst/>
            <a:rect r="r" b="b" t="t" l="l"/>
            <a:pathLst>
              <a:path h="5635488" w="7285658">
                <a:moveTo>
                  <a:pt x="0" y="0"/>
                </a:moveTo>
                <a:lnTo>
                  <a:pt x="7285658" y="0"/>
                </a:lnTo>
                <a:lnTo>
                  <a:pt x="7285658" y="5635488"/>
                </a:lnTo>
                <a:lnTo>
                  <a:pt x="0" y="5635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마이페이지에서는 회원 정보 수정 및 관심 카테고리를 설정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카테고리 별 뉴스 표시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사용자가 관심사 카테고리를 설정해 놓으면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설정된 카테고리만 상단 메뉴에 나타납니다.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50455" y="3902777"/>
            <a:ext cx="10161475" cy="979141"/>
          </a:xfrm>
          <a:custGeom>
            <a:avLst/>
            <a:gdLst/>
            <a:ahLst/>
            <a:cxnLst/>
            <a:rect r="r" b="b" t="t" l="l"/>
            <a:pathLst>
              <a:path h="979141" w="10161475">
                <a:moveTo>
                  <a:pt x="0" y="0"/>
                </a:moveTo>
                <a:lnTo>
                  <a:pt x="10161475" y="0"/>
                </a:lnTo>
                <a:lnTo>
                  <a:pt x="10161475" y="979141"/>
                </a:lnTo>
                <a:lnTo>
                  <a:pt x="0" y="97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5792" y="5347838"/>
            <a:ext cx="270800" cy="783896"/>
          </a:xfrm>
          <a:custGeom>
            <a:avLst/>
            <a:gdLst/>
            <a:ahLst/>
            <a:cxnLst/>
            <a:rect r="r" b="b" t="t" l="l"/>
            <a:pathLst>
              <a:path h="783896" w="270800">
                <a:moveTo>
                  <a:pt x="0" y="0"/>
                </a:moveTo>
                <a:lnTo>
                  <a:pt x="270801" y="0"/>
                </a:lnTo>
                <a:lnTo>
                  <a:pt x="270801" y="783895"/>
                </a:lnTo>
                <a:lnTo>
                  <a:pt x="0" y="783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0455" y="6598458"/>
            <a:ext cx="10161475" cy="937261"/>
          </a:xfrm>
          <a:custGeom>
            <a:avLst/>
            <a:gdLst/>
            <a:ahLst/>
            <a:cxnLst/>
            <a:rect r="r" b="b" t="t" l="l"/>
            <a:pathLst>
              <a:path h="937261" w="10161475">
                <a:moveTo>
                  <a:pt x="0" y="0"/>
                </a:moveTo>
                <a:lnTo>
                  <a:pt x="10161475" y="0"/>
                </a:lnTo>
                <a:lnTo>
                  <a:pt x="10161475" y="937261"/>
                </a:lnTo>
                <a:lnTo>
                  <a:pt x="0" y="937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마이페이지에서는 회원 정보 수정 및 관심 카테고리를 설정 가능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카테고리 별 뉴스 표시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사용자가 관심사 카테고리를 설정해 놓으면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설정된 카테고리만 상단 메뉴에 나타납니다.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487528" y="4495151"/>
            <a:ext cx="270800" cy="783896"/>
          </a:xfrm>
          <a:custGeom>
            <a:avLst/>
            <a:gdLst/>
            <a:ahLst/>
            <a:cxnLst/>
            <a:rect r="r" b="b" t="t" l="l"/>
            <a:pathLst>
              <a:path h="783896" w="270800">
                <a:moveTo>
                  <a:pt x="0" y="0"/>
                </a:moveTo>
                <a:lnTo>
                  <a:pt x="270800" y="0"/>
                </a:lnTo>
                <a:lnTo>
                  <a:pt x="270800" y="783896"/>
                </a:lnTo>
                <a:lnTo>
                  <a:pt x="0" y="78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7653" y="5555272"/>
            <a:ext cx="9110551" cy="3095630"/>
          </a:xfrm>
          <a:custGeom>
            <a:avLst/>
            <a:gdLst/>
            <a:ahLst/>
            <a:cxnLst/>
            <a:rect r="r" b="b" t="t" l="l"/>
            <a:pathLst>
              <a:path h="3095630" w="9110551">
                <a:moveTo>
                  <a:pt x="0" y="0"/>
                </a:moveTo>
                <a:lnTo>
                  <a:pt x="9110551" y="0"/>
                </a:lnTo>
                <a:lnTo>
                  <a:pt x="9110551" y="3095630"/>
                </a:lnTo>
                <a:lnTo>
                  <a:pt x="0" y="309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96" t="-18291" r="-10170" b="-953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7933" y="3432247"/>
            <a:ext cx="10469990" cy="786680"/>
          </a:xfrm>
          <a:custGeom>
            <a:avLst/>
            <a:gdLst/>
            <a:ahLst/>
            <a:cxnLst/>
            <a:rect r="r" b="b" t="t" l="l"/>
            <a:pathLst>
              <a:path h="786680" w="10469990">
                <a:moveTo>
                  <a:pt x="0" y="0"/>
                </a:moveTo>
                <a:lnTo>
                  <a:pt x="10469990" y="0"/>
                </a:lnTo>
                <a:lnTo>
                  <a:pt x="10469990" y="786679"/>
                </a:lnTo>
                <a:lnTo>
                  <a:pt x="0" y="786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메인 페이지에서 오늘의 화제에 대한 키워드를 확인 가능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키워드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오늘의 화제에서 추출된 단어들의 빈도를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분석하고 주요 키워드를 선정하여 나열합니다.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98282" y="3124972"/>
            <a:ext cx="10708245" cy="5943413"/>
          </a:xfrm>
          <a:custGeom>
            <a:avLst/>
            <a:gdLst/>
            <a:ahLst/>
            <a:cxnLst/>
            <a:rect r="r" b="b" t="t" l="l"/>
            <a:pathLst>
              <a:path h="5943413" w="10708245">
                <a:moveTo>
                  <a:pt x="0" y="0"/>
                </a:moveTo>
                <a:lnTo>
                  <a:pt x="10708245" y="0"/>
                </a:lnTo>
                <a:lnTo>
                  <a:pt x="10708245" y="5943413"/>
                </a:lnTo>
                <a:lnTo>
                  <a:pt x="0" y="5943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메인 페이지에서 오늘의 화제에 대한 키워드를 확인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워드 클라우드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주요</a:t>
            </a: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 키워드를 활용하여 시각적으로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확인할 수 있는 워드 클라우드를 제공합니다.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65007" y="3314887"/>
            <a:ext cx="9581013" cy="5105376"/>
          </a:xfrm>
          <a:custGeom>
            <a:avLst/>
            <a:gdLst/>
            <a:ahLst/>
            <a:cxnLst/>
            <a:rect r="r" b="b" t="t" l="l"/>
            <a:pathLst>
              <a:path h="5105376" w="9581013">
                <a:moveTo>
                  <a:pt x="0" y="0"/>
                </a:moveTo>
                <a:lnTo>
                  <a:pt x="9581013" y="0"/>
                </a:lnTo>
                <a:lnTo>
                  <a:pt x="9581013" y="5105376"/>
                </a:lnTo>
                <a:lnTo>
                  <a:pt x="0" y="510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임베딩 시스템을 활용한 검색 기능 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검색 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18593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메인 페이지 상단에 있는 돋보기 </a:t>
            </a:r>
          </a:p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아이콘으로 검색 페이지로 이동한 후,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뉴스 검색이 가능합니다.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43295" y="2951088"/>
            <a:ext cx="9874297" cy="6279399"/>
          </a:xfrm>
          <a:custGeom>
            <a:avLst/>
            <a:gdLst/>
            <a:ahLst/>
            <a:cxnLst/>
            <a:rect r="r" b="b" t="t" l="l"/>
            <a:pathLst>
              <a:path h="6279399" w="9874297">
                <a:moveTo>
                  <a:pt x="0" y="0"/>
                </a:moveTo>
                <a:lnTo>
                  <a:pt x="9874297" y="0"/>
                </a:lnTo>
                <a:lnTo>
                  <a:pt x="9874297" y="6279399"/>
                </a:lnTo>
                <a:lnTo>
                  <a:pt x="0" y="627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임베딩 시스템을 활용한 검색 기능 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임베딩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단어를 숫자로 표현하여 컴퓨터가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작업할 수 있도록 하는 기술입니다.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307" y="6217535"/>
            <a:ext cx="50593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검색어와 유사한 뉴스도 함께 검색합니다.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82663"/>
            <a:ext cx="4917688" cy="4114800"/>
          </a:xfrm>
          <a:custGeom>
            <a:avLst/>
            <a:gdLst/>
            <a:ahLst/>
            <a:cxnLst/>
            <a:rect r="r" b="b" t="t" l="l"/>
            <a:pathLst>
              <a:path h="4114800" w="4917688">
                <a:moveTo>
                  <a:pt x="0" y="0"/>
                </a:moveTo>
                <a:lnTo>
                  <a:pt x="4917688" y="0"/>
                </a:lnTo>
                <a:lnTo>
                  <a:pt x="4917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732320"/>
            <a:ext cx="5492301" cy="3372017"/>
          </a:xfrm>
          <a:custGeom>
            <a:avLst/>
            <a:gdLst/>
            <a:ahLst/>
            <a:cxnLst/>
            <a:rect r="r" b="b" t="t" l="l"/>
            <a:pathLst>
              <a:path h="3372017" w="5492301">
                <a:moveTo>
                  <a:pt x="0" y="0"/>
                </a:moveTo>
                <a:lnTo>
                  <a:pt x="5492301" y="0"/>
                </a:lnTo>
                <a:lnTo>
                  <a:pt x="5492301" y="3372017"/>
                </a:lnTo>
                <a:lnTo>
                  <a:pt x="0" y="3372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임베딩 시스템을 활용한 검색 기능 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임베딩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단어를 숫자로 표현하여 컴퓨터가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작업할 수 있도록 하는 기술입니다.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307" y="7097645"/>
            <a:ext cx="50593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유사도가 1에 가까울수록 검색어와 유사합니다.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7307" y="6217535"/>
            <a:ext cx="50593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검색어와 유사한 뉴스도 함께 검색합니다.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894640" y="4427456"/>
            <a:ext cx="5334731" cy="2951106"/>
            <a:chOff x="0" y="0"/>
            <a:chExt cx="622280" cy="344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280" cy="344238"/>
            </a:xfrm>
            <a:custGeom>
              <a:avLst/>
              <a:gdLst/>
              <a:ahLst/>
              <a:cxnLst/>
              <a:rect r="r" b="b" t="t" l="l"/>
              <a:pathLst>
                <a:path h="344238" w="622280">
                  <a:moveTo>
                    <a:pt x="419080" y="0"/>
                  </a:moveTo>
                  <a:cubicBezTo>
                    <a:pt x="531305" y="0"/>
                    <a:pt x="622280" y="77060"/>
                    <a:pt x="622280" y="172119"/>
                  </a:cubicBezTo>
                  <a:cubicBezTo>
                    <a:pt x="622280" y="267177"/>
                    <a:pt x="531305" y="344238"/>
                    <a:pt x="419080" y="344238"/>
                  </a:cubicBezTo>
                  <a:lnTo>
                    <a:pt x="203200" y="344238"/>
                  </a:lnTo>
                  <a:cubicBezTo>
                    <a:pt x="90976" y="344238"/>
                    <a:pt x="0" y="267177"/>
                    <a:pt x="0" y="172119"/>
                  </a:cubicBezTo>
                  <a:cubicBezTo>
                    <a:pt x="0" y="77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2280" cy="3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359376" y="4427456"/>
            <a:ext cx="5334731" cy="2951106"/>
            <a:chOff x="0" y="0"/>
            <a:chExt cx="622280" cy="344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280" cy="344238"/>
            </a:xfrm>
            <a:custGeom>
              <a:avLst/>
              <a:gdLst/>
              <a:ahLst/>
              <a:cxnLst/>
              <a:rect r="r" b="b" t="t" l="l"/>
              <a:pathLst>
                <a:path h="344238" w="622280">
                  <a:moveTo>
                    <a:pt x="419080" y="0"/>
                  </a:moveTo>
                  <a:cubicBezTo>
                    <a:pt x="531305" y="0"/>
                    <a:pt x="622280" y="77060"/>
                    <a:pt x="622280" y="172119"/>
                  </a:cubicBezTo>
                  <a:cubicBezTo>
                    <a:pt x="622280" y="267177"/>
                    <a:pt x="531305" y="344238"/>
                    <a:pt x="419080" y="344238"/>
                  </a:cubicBezTo>
                  <a:lnTo>
                    <a:pt x="203200" y="344238"/>
                  </a:lnTo>
                  <a:cubicBezTo>
                    <a:pt x="90976" y="344238"/>
                    <a:pt x="0" y="267177"/>
                    <a:pt x="0" y="172119"/>
                  </a:cubicBezTo>
                  <a:cubicBezTo>
                    <a:pt x="0" y="77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280" cy="3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3058629" y="4427456"/>
            <a:ext cx="5334731" cy="2951106"/>
            <a:chOff x="0" y="0"/>
            <a:chExt cx="622280" cy="344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280" cy="344238"/>
            </a:xfrm>
            <a:custGeom>
              <a:avLst/>
              <a:gdLst/>
              <a:ahLst/>
              <a:cxnLst/>
              <a:rect r="r" b="b" t="t" l="l"/>
              <a:pathLst>
                <a:path h="344238" w="622280">
                  <a:moveTo>
                    <a:pt x="419080" y="0"/>
                  </a:moveTo>
                  <a:cubicBezTo>
                    <a:pt x="531305" y="0"/>
                    <a:pt x="622280" y="77060"/>
                    <a:pt x="622280" y="172119"/>
                  </a:cubicBezTo>
                  <a:cubicBezTo>
                    <a:pt x="622280" y="267177"/>
                    <a:pt x="531305" y="344238"/>
                    <a:pt x="419080" y="344238"/>
                  </a:cubicBezTo>
                  <a:lnTo>
                    <a:pt x="203200" y="344238"/>
                  </a:lnTo>
                  <a:cubicBezTo>
                    <a:pt x="90976" y="344238"/>
                    <a:pt x="0" y="267177"/>
                    <a:pt x="0" y="172119"/>
                  </a:cubicBezTo>
                  <a:cubicBezTo>
                    <a:pt x="0" y="77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22280" cy="3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6476635" y="4427456"/>
            <a:ext cx="5334731" cy="2951106"/>
            <a:chOff x="0" y="0"/>
            <a:chExt cx="622280" cy="344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280" cy="344238"/>
            </a:xfrm>
            <a:custGeom>
              <a:avLst/>
              <a:gdLst/>
              <a:ahLst/>
              <a:cxnLst/>
              <a:rect r="r" b="b" t="t" l="l"/>
              <a:pathLst>
                <a:path h="344238" w="622280">
                  <a:moveTo>
                    <a:pt x="419080" y="0"/>
                  </a:moveTo>
                  <a:cubicBezTo>
                    <a:pt x="531305" y="0"/>
                    <a:pt x="622280" y="77060"/>
                    <a:pt x="622280" y="172119"/>
                  </a:cubicBezTo>
                  <a:cubicBezTo>
                    <a:pt x="622280" y="267177"/>
                    <a:pt x="531305" y="344238"/>
                    <a:pt x="419080" y="344238"/>
                  </a:cubicBezTo>
                  <a:lnTo>
                    <a:pt x="203200" y="344238"/>
                  </a:lnTo>
                  <a:cubicBezTo>
                    <a:pt x="90976" y="344238"/>
                    <a:pt x="0" y="267177"/>
                    <a:pt x="0" y="172119"/>
                  </a:cubicBezTo>
                  <a:cubicBezTo>
                    <a:pt x="0" y="77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22280" cy="3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3783542" y="6025679"/>
            <a:ext cx="4669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7201547" y="6025679"/>
            <a:ext cx="4669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619553" y="6025679"/>
            <a:ext cx="4669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목차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3916" y="5959004"/>
            <a:ext cx="242814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20">
                <a:solidFill>
                  <a:srgbClr val="000000"/>
                </a:solidFill>
                <a:ea typeface="TT Commons Pro Bold"/>
              </a:rPr>
              <a:t>프로젝트 배경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68885" y="5959004"/>
            <a:ext cx="23154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20">
                <a:solidFill>
                  <a:srgbClr val="000000"/>
                </a:solidFill>
                <a:ea typeface="TT Commons Pro Bold"/>
              </a:rPr>
              <a:t>개발 환경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38243" y="5968529"/>
            <a:ext cx="24140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211">
                <a:solidFill>
                  <a:srgbClr val="000000"/>
                </a:solidFill>
                <a:ea typeface="TT Commons Pro Bold"/>
              </a:rPr>
              <a:t>정보 수집 및 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64343" y="5959004"/>
            <a:ext cx="249105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20">
                <a:solidFill>
                  <a:srgbClr val="000000"/>
                </a:solidFill>
                <a:ea typeface="TT Commons Pro Bold"/>
              </a:rPr>
              <a:t>웹페이지 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2530" y="4097713"/>
            <a:ext cx="2070919" cy="10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  <a:spcBef>
                <a:spcPct val="0"/>
              </a:spcBef>
            </a:pPr>
            <a:r>
              <a:rPr lang="en-US" sz="6271" spc="-156">
                <a:solidFill>
                  <a:srgbClr val="000000"/>
                </a:solidFill>
                <a:latin typeface="Source Han Sans KR Bold"/>
              </a:rPr>
              <a:t>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0535" y="4097713"/>
            <a:ext cx="2070919" cy="10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  <a:spcBef>
                <a:spcPct val="0"/>
              </a:spcBef>
            </a:pPr>
            <a:r>
              <a:rPr lang="en-US" sz="6271" spc="-156">
                <a:solidFill>
                  <a:srgbClr val="000000"/>
                </a:solidFill>
                <a:latin typeface="Source Han Sans KR Bold"/>
              </a:rPr>
              <a:t>II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09798" y="4097713"/>
            <a:ext cx="2070919" cy="10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  <a:spcBef>
                <a:spcPct val="0"/>
              </a:spcBef>
            </a:pPr>
            <a:r>
              <a:rPr lang="en-US" sz="6271" spc="-156">
                <a:solidFill>
                  <a:srgbClr val="000000"/>
                </a:solidFill>
                <a:latin typeface="Source Han Sans KR Bold"/>
              </a:rPr>
              <a:t>III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74409" y="4097713"/>
            <a:ext cx="2070919" cy="10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  <a:spcBef>
                <a:spcPct val="0"/>
              </a:spcBef>
            </a:pPr>
            <a:r>
              <a:rPr lang="en-US" sz="6271" spc="-156">
                <a:solidFill>
                  <a:srgbClr val="000000"/>
                </a:solidFill>
                <a:latin typeface="Source Han Sans KR Bold"/>
              </a:rPr>
              <a:t>IV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13312646" y="4427456"/>
            <a:ext cx="5334731" cy="2951106"/>
            <a:chOff x="0" y="0"/>
            <a:chExt cx="622280" cy="3442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2280" cy="344238"/>
            </a:xfrm>
            <a:custGeom>
              <a:avLst/>
              <a:gdLst/>
              <a:ahLst/>
              <a:cxnLst/>
              <a:rect r="r" b="b" t="t" l="l"/>
              <a:pathLst>
                <a:path h="344238" w="622280">
                  <a:moveTo>
                    <a:pt x="419080" y="0"/>
                  </a:moveTo>
                  <a:cubicBezTo>
                    <a:pt x="531305" y="0"/>
                    <a:pt x="622280" y="77060"/>
                    <a:pt x="622280" y="172119"/>
                  </a:cubicBezTo>
                  <a:cubicBezTo>
                    <a:pt x="622280" y="267177"/>
                    <a:pt x="531305" y="344238"/>
                    <a:pt x="419080" y="344238"/>
                  </a:cubicBezTo>
                  <a:lnTo>
                    <a:pt x="203200" y="344238"/>
                  </a:lnTo>
                  <a:cubicBezTo>
                    <a:pt x="90976" y="344238"/>
                    <a:pt x="0" y="267177"/>
                    <a:pt x="0" y="172119"/>
                  </a:cubicBezTo>
                  <a:cubicBezTo>
                    <a:pt x="0" y="77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622280" cy="3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4037558" y="6025679"/>
            <a:ext cx="4669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14734485" y="5968529"/>
            <a:ext cx="249105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20">
                <a:solidFill>
                  <a:srgbClr val="000000"/>
                </a:solidFill>
                <a:ea typeface="TT Commons Pro Bold"/>
              </a:rPr>
              <a:t>기대효과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92415" y="4097713"/>
            <a:ext cx="2070919" cy="104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  <a:spcBef>
                <a:spcPct val="0"/>
              </a:spcBef>
            </a:pPr>
            <a:r>
              <a:rPr lang="en-US" sz="6271" spc="-156">
                <a:solidFill>
                  <a:srgbClr val="000000"/>
                </a:solidFill>
                <a:latin typeface="Source Han Sans KR Bold"/>
              </a:rPr>
              <a:t>V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560123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58790" y="3204103"/>
            <a:ext cx="11534147" cy="6054197"/>
          </a:xfrm>
          <a:custGeom>
            <a:avLst/>
            <a:gdLst/>
            <a:ahLst/>
            <a:cxnLst/>
            <a:rect r="r" b="b" t="t" l="l"/>
            <a:pathLst>
              <a:path h="6054197" w="11534147">
                <a:moveTo>
                  <a:pt x="0" y="0"/>
                </a:moveTo>
                <a:lnTo>
                  <a:pt x="11534147" y="0"/>
                </a:lnTo>
                <a:lnTo>
                  <a:pt x="11534147" y="6054197"/>
                </a:lnTo>
                <a:lnTo>
                  <a:pt x="0" y="605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주식 페이지에서는 해외 주식 뉴스와 일정, 차트 등을 확인할 수 있습니다.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주식 뉴스와 차트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오늘자 해외 경제 주요 일정과 속보를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확인할 수 있습니다.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39340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81756" y="3106202"/>
            <a:ext cx="10650249" cy="6262882"/>
          </a:xfrm>
          <a:custGeom>
            <a:avLst/>
            <a:gdLst/>
            <a:ahLst/>
            <a:cxnLst/>
            <a:rect r="r" b="b" t="t" l="l"/>
            <a:pathLst>
              <a:path h="6262882" w="10650249">
                <a:moveTo>
                  <a:pt x="0" y="0"/>
                </a:moveTo>
                <a:lnTo>
                  <a:pt x="10650249" y="0"/>
                </a:lnTo>
                <a:lnTo>
                  <a:pt x="10650249" y="6262882"/>
                </a:lnTo>
                <a:lnTo>
                  <a:pt x="0" y="626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주식 페이지에서는 해외 주식 뉴스와 일정, 차트 등을 확인할 수 있습니다.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040557"/>
            <a:ext cx="426825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주식 차트 현황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307" y="4964933"/>
            <a:ext cx="518593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주식 차트 현황을 앞의 워드 클라우드와 같은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하나의 이미지로 한번에 보여줍니다.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600950" y="5604396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75097" y="560439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26803" y="5604396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98445" y="3089595"/>
            <a:ext cx="8491110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-72">
                <a:solidFill>
                  <a:srgbClr val="000000"/>
                </a:solidFill>
                <a:latin typeface="Source Han Sans KR Bold"/>
                <a:ea typeface="Source Han Sans KR Bold"/>
              </a:rPr>
              <a:t>정보를 통합하고 요약하여 제공함으로써 시간 절약 및 효율성 향상, 향상된 의사결정 지원의 기대효과를 가집니다.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기대효과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5217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ea typeface="Source Han Sans KR Bold"/>
              </a:rPr>
              <a:t>시간 절약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1071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ea typeface="Source Han Sans KR Bold"/>
              </a:rPr>
              <a:t>효율성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924" y="6394980"/>
            <a:ext cx="19258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ea typeface="Source Han Sans KR Bold"/>
              </a:rPr>
              <a:t>의사결정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7565" y="7006814"/>
            <a:ext cx="1741163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뉴스를 보기 위해 시간을 많이 투자할 필요가 없습니다.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181071" y="7006814"/>
            <a:ext cx="1925859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통합된 정보와 요약된 내용을 빠르게 제공합니다.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148362" y="7006814"/>
            <a:ext cx="184298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사용자가 더 나은 결정을 내릴 수 있도록 돕습니다.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144" y="5681397"/>
            <a:ext cx="4750368" cy="613009"/>
            <a:chOff x="0" y="0"/>
            <a:chExt cx="3494442" cy="450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442" cy="450939"/>
            </a:xfrm>
            <a:custGeom>
              <a:avLst/>
              <a:gdLst/>
              <a:ahLst/>
              <a:cxnLst/>
              <a:rect r="r" b="b" t="t" l="l"/>
              <a:pathLst>
                <a:path h="450939" w="3494442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67207" y="4002119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ea typeface="Tlab 레트로라이프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1041" y="5761206"/>
            <a:ext cx="42416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Commons Pro"/>
              </a:rPr>
              <a:t>http://infoweb.com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7411" y="5859848"/>
            <a:ext cx="7893178" cy="2706047"/>
            <a:chOff x="0" y="0"/>
            <a:chExt cx="2078862" cy="712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8862" cy="712704"/>
            </a:xfrm>
            <a:custGeom>
              <a:avLst/>
              <a:gdLst/>
              <a:ahLst/>
              <a:cxnLst/>
              <a:rect r="r" b="b" t="t" l="l"/>
              <a:pathLst>
                <a:path h="712704" w="2078862">
                  <a:moveTo>
                    <a:pt x="11770" y="0"/>
                  </a:moveTo>
                  <a:lnTo>
                    <a:pt x="2067092" y="0"/>
                  </a:lnTo>
                  <a:cubicBezTo>
                    <a:pt x="2073592" y="0"/>
                    <a:pt x="2078862" y="5270"/>
                    <a:pt x="2078862" y="11770"/>
                  </a:cubicBezTo>
                  <a:lnTo>
                    <a:pt x="2078862" y="700934"/>
                  </a:lnTo>
                  <a:cubicBezTo>
                    <a:pt x="2078862" y="707434"/>
                    <a:pt x="2073592" y="712704"/>
                    <a:pt x="2067092" y="712704"/>
                  </a:cubicBezTo>
                  <a:lnTo>
                    <a:pt x="11770" y="712704"/>
                  </a:lnTo>
                  <a:cubicBezTo>
                    <a:pt x="5270" y="712704"/>
                    <a:pt x="0" y="707434"/>
                    <a:pt x="0" y="700934"/>
                  </a:cubicBezTo>
                  <a:lnTo>
                    <a:pt x="0" y="11770"/>
                  </a:lnTo>
                  <a:cubicBezTo>
                    <a:pt x="0" y="5270"/>
                    <a:pt x="5270" y="0"/>
                    <a:pt x="1177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78862" cy="741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38730" y="6380317"/>
            <a:ext cx="210540" cy="217613"/>
          </a:xfrm>
          <a:custGeom>
            <a:avLst/>
            <a:gdLst/>
            <a:ahLst/>
            <a:cxnLst/>
            <a:rect r="r" b="b" t="t" l="l"/>
            <a:pathLst>
              <a:path h="217613" w="210540">
                <a:moveTo>
                  <a:pt x="0" y="0"/>
                </a:moveTo>
                <a:lnTo>
                  <a:pt x="210540" y="0"/>
                </a:lnTo>
                <a:lnTo>
                  <a:pt x="210540" y="217612"/>
                </a:lnTo>
                <a:lnTo>
                  <a:pt x="0" y="217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033689" y="72128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200900"/>
            <a:ext cx="4010060" cy="4114800"/>
          </a:xfrm>
          <a:custGeom>
            <a:avLst/>
            <a:gdLst/>
            <a:ahLst/>
            <a:cxnLst/>
            <a:rect r="r" b="b" t="t" l="l"/>
            <a:pathLst>
              <a:path h="4114800" w="401006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56923" y="6855489"/>
            <a:ext cx="637415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다양한 소스에서 정보를 수집하고 요약하여 한 곳에서 제공하는 정보 요약 사이트가 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5215" y="2493303"/>
            <a:ext cx="97575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다양한 플랫폼에서 산재된 정보를 찾기 위해 많은 시간과 노력이 필요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1082" y="4060357"/>
            <a:ext cx="81058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정보 과잉 시대에 필요한 정보를 신속하게 얻는 것이 중요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7460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프로젝트 배경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0316" y="3264553"/>
            <a:ext cx="6675708" cy="2515383"/>
            <a:chOff x="0" y="0"/>
            <a:chExt cx="1758211" cy="662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11975" y="3264553"/>
            <a:ext cx="6675708" cy="2515383"/>
            <a:chOff x="0" y="0"/>
            <a:chExt cx="1758211" cy="662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1975" y="6139395"/>
            <a:ext cx="6675708" cy="2515383"/>
            <a:chOff x="0" y="0"/>
            <a:chExt cx="1758211" cy="662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316" y="6139395"/>
            <a:ext cx="6675708" cy="2515383"/>
            <a:chOff x="0" y="0"/>
            <a:chExt cx="1758211" cy="662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910084" y="3932091"/>
            <a:ext cx="1186780" cy="1180307"/>
          </a:xfrm>
          <a:custGeom>
            <a:avLst/>
            <a:gdLst/>
            <a:ahLst/>
            <a:cxnLst/>
            <a:rect r="r" b="b" t="t" l="l"/>
            <a:pathLst>
              <a:path h="1180307" w="1186780">
                <a:moveTo>
                  <a:pt x="0" y="0"/>
                </a:moveTo>
                <a:lnTo>
                  <a:pt x="1186780" y="0"/>
                </a:lnTo>
                <a:lnTo>
                  <a:pt x="1186780" y="1180307"/>
                </a:lnTo>
                <a:lnTo>
                  <a:pt x="0" y="118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10084" y="6858811"/>
            <a:ext cx="1202787" cy="1202787"/>
          </a:xfrm>
          <a:custGeom>
            <a:avLst/>
            <a:gdLst/>
            <a:ahLst/>
            <a:cxnLst/>
            <a:rect r="r" b="b" t="t" l="l"/>
            <a:pathLst>
              <a:path h="1202787" w="1202787">
                <a:moveTo>
                  <a:pt x="0" y="0"/>
                </a:moveTo>
                <a:lnTo>
                  <a:pt x="1202786" y="0"/>
                </a:lnTo>
                <a:lnTo>
                  <a:pt x="1202786" y="1202786"/>
                </a:lnTo>
                <a:lnTo>
                  <a:pt x="0" y="120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20673" y="6732577"/>
            <a:ext cx="1273844" cy="1273844"/>
          </a:xfrm>
          <a:custGeom>
            <a:avLst/>
            <a:gdLst/>
            <a:ahLst/>
            <a:cxnLst/>
            <a:rect r="r" b="b" t="t" l="l"/>
            <a:pathLst>
              <a:path h="1273844" w="1273844">
                <a:moveTo>
                  <a:pt x="0" y="0"/>
                </a:moveTo>
                <a:lnTo>
                  <a:pt x="1273844" y="0"/>
                </a:lnTo>
                <a:lnTo>
                  <a:pt x="1273844" y="1273844"/>
                </a:lnTo>
                <a:lnTo>
                  <a:pt x="0" y="127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25813" y="3752232"/>
            <a:ext cx="2063565" cy="1434523"/>
          </a:xfrm>
          <a:custGeom>
            <a:avLst/>
            <a:gdLst/>
            <a:ahLst/>
            <a:cxnLst/>
            <a:rect r="r" b="b" t="t" l="l"/>
            <a:pathLst>
              <a:path h="1434523" w="2063565">
                <a:moveTo>
                  <a:pt x="0" y="0"/>
                </a:moveTo>
                <a:lnTo>
                  <a:pt x="2063565" y="0"/>
                </a:lnTo>
                <a:lnTo>
                  <a:pt x="2063565" y="1434523"/>
                </a:lnTo>
                <a:lnTo>
                  <a:pt x="0" y="143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604587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ea typeface="Source Han Sans KR Bold"/>
              </a:rPr>
              <a:t>파이썬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92453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ea typeface="Source Han Sans KR Bold"/>
              </a:rPr>
              <a:t>자바 스프링 부트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2453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ea typeface="Source Han Sans KR Bold"/>
              </a:rPr>
              <a:t>구글 클라우드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01512" y="4370145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데이터 수집, 분석, 요약 작업을 수행하는 데 사용됩니다.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89378" y="4370145"/>
            <a:ext cx="374565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웹 서버 및 백엔드 개발에 사용됩니다.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9378" y="7244987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클라우드 인프라 및 배포를 위한 플랫폼으로 사용됩니다.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04587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latin typeface="Source Han Sans KR Bold"/>
                <a:ea typeface="Source Han Sans KR Bold"/>
              </a:rPr>
              <a:t>html &amp; 타임리프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01512" y="7244987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웹 프론트엔드 개발을 위한 템플릿 엔진으로 사용됩니다.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96655" y="1563604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개발 환경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0316" y="3264553"/>
            <a:ext cx="6675708" cy="2515383"/>
            <a:chOff x="0" y="0"/>
            <a:chExt cx="1758211" cy="662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11975" y="3264553"/>
            <a:ext cx="6675708" cy="2515383"/>
            <a:chOff x="0" y="0"/>
            <a:chExt cx="1758211" cy="662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1975" y="6139395"/>
            <a:ext cx="6675708" cy="2515383"/>
            <a:chOff x="0" y="0"/>
            <a:chExt cx="1758211" cy="662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316" y="6139395"/>
            <a:ext cx="6675708" cy="2515383"/>
            <a:chOff x="0" y="0"/>
            <a:chExt cx="1758211" cy="662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8211" cy="662488"/>
            </a:xfrm>
            <a:custGeom>
              <a:avLst/>
              <a:gdLst/>
              <a:ahLst/>
              <a:cxnLst/>
              <a:rect r="r" b="b" t="t" l="l"/>
              <a:pathLst>
                <a:path h="662488" w="1758211">
                  <a:moveTo>
                    <a:pt x="23194" y="0"/>
                  </a:moveTo>
                  <a:lnTo>
                    <a:pt x="1735017" y="0"/>
                  </a:lnTo>
                  <a:cubicBezTo>
                    <a:pt x="1741169" y="0"/>
                    <a:pt x="1747068" y="2444"/>
                    <a:pt x="1751418" y="6793"/>
                  </a:cubicBezTo>
                  <a:cubicBezTo>
                    <a:pt x="1755768" y="11143"/>
                    <a:pt x="1758211" y="17043"/>
                    <a:pt x="1758211" y="23194"/>
                  </a:cubicBezTo>
                  <a:lnTo>
                    <a:pt x="1758211" y="639293"/>
                  </a:lnTo>
                  <a:cubicBezTo>
                    <a:pt x="1758211" y="645445"/>
                    <a:pt x="1755768" y="651345"/>
                    <a:pt x="1751418" y="655694"/>
                  </a:cubicBezTo>
                  <a:cubicBezTo>
                    <a:pt x="1747068" y="660044"/>
                    <a:pt x="1741169" y="662488"/>
                    <a:pt x="1735017" y="662488"/>
                  </a:cubicBezTo>
                  <a:lnTo>
                    <a:pt x="23194" y="662488"/>
                  </a:lnTo>
                  <a:cubicBezTo>
                    <a:pt x="17043" y="662488"/>
                    <a:pt x="11143" y="660044"/>
                    <a:pt x="6793" y="655694"/>
                  </a:cubicBezTo>
                  <a:cubicBezTo>
                    <a:pt x="2444" y="651345"/>
                    <a:pt x="0" y="645445"/>
                    <a:pt x="0" y="639293"/>
                  </a:cubicBezTo>
                  <a:lnTo>
                    <a:pt x="0" y="23194"/>
                  </a:lnTo>
                  <a:cubicBezTo>
                    <a:pt x="0" y="17043"/>
                    <a:pt x="2444" y="11143"/>
                    <a:pt x="6793" y="6793"/>
                  </a:cubicBezTo>
                  <a:cubicBezTo>
                    <a:pt x="11143" y="2444"/>
                    <a:pt x="17043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8211" cy="69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027140" y="3953164"/>
            <a:ext cx="1126698" cy="1126698"/>
          </a:xfrm>
          <a:custGeom>
            <a:avLst/>
            <a:gdLst/>
            <a:ahLst/>
            <a:cxnLst/>
            <a:rect r="r" b="b" t="t" l="l"/>
            <a:pathLst>
              <a:path h="1126698" w="1126698">
                <a:moveTo>
                  <a:pt x="0" y="0"/>
                </a:moveTo>
                <a:lnTo>
                  <a:pt x="1126697" y="0"/>
                </a:lnTo>
                <a:lnTo>
                  <a:pt x="1126697" y="1126697"/>
                </a:lnTo>
                <a:lnTo>
                  <a:pt x="0" y="112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22344" y="3937269"/>
            <a:ext cx="1169953" cy="1169953"/>
          </a:xfrm>
          <a:custGeom>
            <a:avLst/>
            <a:gdLst/>
            <a:ahLst/>
            <a:cxnLst/>
            <a:rect r="r" b="b" t="t" l="l"/>
            <a:pathLst>
              <a:path h="1169953" w="1169953">
                <a:moveTo>
                  <a:pt x="0" y="0"/>
                </a:moveTo>
                <a:lnTo>
                  <a:pt x="1169953" y="0"/>
                </a:lnTo>
                <a:lnTo>
                  <a:pt x="1169953" y="1169952"/>
                </a:lnTo>
                <a:lnTo>
                  <a:pt x="0" y="1169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81028" y="6810682"/>
            <a:ext cx="1172809" cy="1172809"/>
          </a:xfrm>
          <a:custGeom>
            <a:avLst/>
            <a:gdLst/>
            <a:ahLst/>
            <a:cxnLst/>
            <a:rect r="r" b="b" t="t" l="l"/>
            <a:pathLst>
              <a:path h="1172809" w="1172809">
                <a:moveTo>
                  <a:pt x="0" y="0"/>
                </a:moveTo>
                <a:lnTo>
                  <a:pt x="1172809" y="0"/>
                </a:lnTo>
                <a:lnTo>
                  <a:pt x="1172809" y="1172810"/>
                </a:lnTo>
                <a:lnTo>
                  <a:pt x="0" y="117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72069" y="6836973"/>
            <a:ext cx="1120227" cy="1120227"/>
          </a:xfrm>
          <a:custGeom>
            <a:avLst/>
            <a:gdLst/>
            <a:ahLst/>
            <a:cxnLst/>
            <a:rect r="r" b="b" t="t" l="l"/>
            <a:pathLst>
              <a:path h="1120227" w="1120227">
                <a:moveTo>
                  <a:pt x="0" y="0"/>
                </a:moveTo>
                <a:lnTo>
                  <a:pt x="1120228" y="0"/>
                </a:lnTo>
                <a:lnTo>
                  <a:pt x="1120228" y="1120228"/>
                </a:lnTo>
                <a:lnTo>
                  <a:pt x="0" y="1120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604587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latin typeface="Source Han Sans KR Bold"/>
              </a:rPr>
              <a:t>OpenAI API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92453" y="3819635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latin typeface="Source Han Sans KR Bold"/>
              </a:rPr>
              <a:t>MySQL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2453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latin typeface="Source Han Sans KR Bold"/>
              </a:rPr>
              <a:t>Notion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01512" y="4370145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정보 요약 및 자연어 처리를 위한 GPT 모델 사용에 활용됩니다.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89378" y="4370145"/>
            <a:ext cx="374565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데이터베이스 관리 시스템으로 사용됩니다.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9378" y="7244987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프로젝트 관리 및 협업을 위한 도구로 사용됩니다.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04587" y="6694477"/>
            <a:ext cx="37425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-52">
                <a:solidFill>
                  <a:srgbClr val="000000"/>
                </a:solidFill>
                <a:latin typeface="Source Han Sans KR Bold"/>
              </a:rPr>
              <a:t>Git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01512" y="7244987"/>
            <a:ext cx="37456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Source Han Sans KR"/>
                <a:ea typeface="Source Han Sans KR"/>
              </a:rPr>
              <a:t>소스 코드 버전 관리를 위한 도구로 사용됩니다.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96655" y="1563604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-70">
                <a:solidFill>
                  <a:srgbClr val="000000"/>
                </a:solidFill>
                <a:ea typeface="Source Han Sans KR Bold"/>
              </a:rPr>
              <a:t>개발 환경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93342" y="3852747"/>
            <a:ext cx="1123582" cy="1123582"/>
          </a:xfrm>
          <a:custGeom>
            <a:avLst/>
            <a:gdLst/>
            <a:ahLst/>
            <a:cxnLst/>
            <a:rect r="r" b="b" t="t" l="l"/>
            <a:pathLst>
              <a:path h="1123582" w="1123582">
                <a:moveTo>
                  <a:pt x="0" y="0"/>
                </a:moveTo>
                <a:lnTo>
                  <a:pt x="1123582" y="0"/>
                </a:lnTo>
                <a:lnTo>
                  <a:pt x="1123582" y="1123582"/>
                </a:lnTo>
                <a:lnTo>
                  <a:pt x="0" y="112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3983" y="5736951"/>
            <a:ext cx="973233" cy="973233"/>
          </a:xfrm>
          <a:custGeom>
            <a:avLst/>
            <a:gdLst/>
            <a:ahLst/>
            <a:cxnLst/>
            <a:rect r="r" b="b" t="t" l="l"/>
            <a:pathLst>
              <a:path h="973233" w="973233">
                <a:moveTo>
                  <a:pt x="0" y="0"/>
                </a:moveTo>
                <a:lnTo>
                  <a:pt x="973233" y="0"/>
                </a:lnTo>
                <a:lnTo>
                  <a:pt x="973233" y="973233"/>
                </a:lnTo>
                <a:lnTo>
                  <a:pt x="0" y="97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7694" y="7367345"/>
            <a:ext cx="1714878" cy="1090947"/>
          </a:xfrm>
          <a:custGeom>
            <a:avLst/>
            <a:gdLst/>
            <a:ahLst/>
            <a:cxnLst/>
            <a:rect r="r" b="b" t="t" l="l"/>
            <a:pathLst>
              <a:path h="1090947" w="1714878">
                <a:moveTo>
                  <a:pt x="0" y="0"/>
                </a:moveTo>
                <a:lnTo>
                  <a:pt x="1714878" y="0"/>
                </a:lnTo>
                <a:lnTo>
                  <a:pt x="1714878" y="1090948"/>
                </a:lnTo>
                <a:lnTo>
                  <a:pt x="0" y="1090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782" t="-37729" r="-55740" b="-346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95971" y="5671514"/>
            <a:ext cx="1186780" cy="1180307"/>
          </a:xfrm>
          <a:custGeom>
            <a:avLst/>
            <a:gdLst/>
            <a:ahLst/>
            <a:cxnLst/>
            <a:rect r="r" b="b" t="t" l="l"/>
            <a:pathLst>
              <a:path h="1180307" w="1186780">
                <a:moveTo>
                  <a:pt x="0" y="0"/>
                </a:moveTo>
                <a:lnTo>
                  <a:pt x="1186780" y="0"/>
                </a:lnTo>
                <a:lnTo>
                  <a:pt x="1186780" y="1180307"/>
                </a:lnTo>
                <a:lnTo>
                  <a:pt x="0" y="1180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4382" y="6957361"/>
            <a:ext cx="1064806" cy="532403"/>
          </a:xfrm>
          <a:custGeom>
            <a:avLst/>
            <a:gdLst/>
            <a:ahLst/>
            <a:cxnLst/>
            <a:rect r="r" b="b" t="t" l="l"/>
            <a:pathLst>
              <a:path h="532403" w="1064806">
                <a:moveTo>
                  <a:pt x="0" y="0"/>
                </a:moveTo>
                <a:lnTo>
                  <a:pt x="1064806" y="0"/>
                </a:lnTo>
                <a:lnTo>
                  <a:pt x="1064806" y="532403"/>
                </a:lnTo>
                <a:lnTo>
                  <a:pt x="0" y="532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3914382" y="4985854"/>
            <a:ext cx="1064806" cy="532403"/>
          </a:xfrm>
          <a:custGeom>
            <a:avLst/>
            <a:gdLst/>
            <a:ahLst/>
            <a:cxnLst/>
            <a:rect r="r" b="b" t="t" l="l"/>
            <a:pathLst>
              <a:path h="532403" w="1064806">
                <a:moveTo>
                  <a:pt x="1064806" y="0"/>
                </a:moveTo>
                <a:lnTo>
                  <a:pt x="0" y="0"/>
                </a:lnTo>
                <a:lnTo>
                  <a:pt x="0" y="532403"/>
                </a:lnTo>
                <a:lnTo>
                  <a:pt x="1064806" y="532403"/>
                </a:lnTo>
                <a:lnTo>
                  <a:pt x="10648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7385000" y="5869719"/>
            <a:ext cx="270800" cy="783896"/>
          </a:xfrm>
          <a:custGeom>
            <a:avLst/>
            <a:gdLst/>
            <a:ahLst/>
            <a:cxnLst/>
            <a:rect r="r" b="b" t="t" l="l"/>
            <a:pathLst>
              <a:path h="783896" w="270800">
                <a:moveTo>
                  <a:pt x="0" y="0"/>
                </a:moveTo>
                <a:lnTo>
                  <a:pt x="270800" y="0"/>
                </a:lnTo>
                <a:lnTo>
                  <a:pt x="270800" y="783896"/>
                </a:lnTo>
                <a:lnTo>
                  <a:pt x="0" y="783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45429" y="5692303"/>
            <a:ext cx="1381626" cy="1309705"/>
          </a:xfrm>
          <a:custGeom>
            <a:avLst/>
            <a:gdLst/>
            <a:ahLst/>
            <a:cxnLst/>
            <a:rect r="r" b="b" t="t" l="l"/>
            <a:pathLst>
              <a:path h="1309705" w="1381626">
                <a:moveTo>
                  <a:pt x="0" y="0"/>
                </a:moveTo>
                <a:lnTo>
                  <a:pt x="1381625" y="0"/>
                </a:lnTo>
                <a:lnTo>
                  <a:pt x="1381625" y="1309706"/>
                </a:lnTo>
                <a:lnTo>
                  <a:pt x="0" y="1309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475156" y="5869719"/>
            <a:ext cx="270800" cy="783896"/>
          </a:xfrm>
          <a:custGeom>
            <a:avLst/>
            <a:gdLst/>
            <a:ahLst/>
            <a:cxnLst/>
            <a:rect r="r" b="b" t="t" l="l"/>
            <a:pathLst>
              <a:path h="783896" w="270800">
                <a:moveTo>
                  <a:pt x="0" y="0"/>
                </a:moveTo>
                <a:lnTo>
                  <a:pt x="270800" y="0"/>
                </a:lnTo>
                <a:lnTo>
                  <a:pt x="270800" y="783896"/>
                </a:lnTo>
                <a:lnTo>
                  <a:pt x="0" y="783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5273" y="5736951"/>
            <a:ext cx="1220410" cy="1220410"/>
          </a:xfrm>
          <a:custGeom>
            <a:avLst/>
            <a:gdLst/>
            <a:ahLst/>
            <a:cxnLst/>
            <a:rect r="r" b="b" t="t" l="l"/>
            <a:pathLst>
              <a:path h="1220410" w="1220410">
                <a:moveTo>
                  <a:pt x="0" y="0"/>
                </a:moveTo>
                <a:lnTo>
                  <a:pt x="1220410" y="0"/>
                </a:lnTo>
                <a:lnTo>
                  <a:pt x="1220410" y="1220410"/>
                </a:lnTo>
                <a:lnTo>
                  <a:pt x="0" y="1220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96800" y="5763855"/>
            <a:ext cx="1193506" cy="1193506"/>
          </a:xfrm>
          <a:custGeom>
            <a:avLst/>
            <a:gdLst/>
            <a:ahLst/>
            <a:cxnLst/>
            <a:rect r="r" b="b" t="t" l="l"/>
            <a:pathLst>
              <a:path h="1193506" w="1193506">
                <a:moveTo>
                  <a:pt x="0" y="0"/>
                </a:moveTo>
                <a:lnTo>
                  <a:pt x="1193506" y="0"/>
                </a:lnTo>
                <a:lnTo>
                  <a:pt x="1193506" y="1193506"/>
                </a:lnTo>
                <a:lnTo>
                  <a:pt x="0" y="11935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9611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정보를 수집, 요약, 분석하여 사용자에게 제공하고, 키워드 및 트렌드 분석을 통해 시각화된 정보를 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37460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정보 수집 및 분석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13726527" y="5869719"/>
            <a:ext cx="270800" cy="783896"/>
          </a:xfrm>
          <a:custGeom>
            <a:avLst/>
            <a:gdLst/>
            <a:ahLst/>
            <a:cxnLst/>
            <a:rect r="r" b="b" t="t" l="l"/>
            <a:pathLst>
              <a:path h="783896" w="270800">
                <a:moveTo>
                  <a:pt x="0" y="0"/>
                </a:moveTo>
                <a:lnTo>
                  <a:pt x="270800" y="0"/>
                </a:lnTo>
                <a:lnTo>
                  <a:pt x="270800" y="783896"/>
                </a:lnTo>
                <a:lnTo>
                  <a:pt x="0" y="783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22107" y="3556335"/>
            <a:ext cx="10095094" cy="5097829"/>
          </a:xfrm>
          <a:custGeom>
            <a:avLst/>
            <a:gdLst/>
            <a:ahLst/>
            <a:cxnLst/>
            <a:rect r="r" b="b" t="t" l="l"/>
            <a:pathLst>
              <a:path h="5097829" w="10095094">
                <a:moveTo>
                  <a:pt x="0" y="0"/>
                </a:moveTo>
                <a:lnTo>
                  <a:pt x="10095094" y="0"/>
                </a:lnTo>
                <a:lnTo>
                  <a:pt x="10095094" y="5097829"/>
                </a:lnTo>
                <a:lnTo>
                  <a:pt x="0" y="5097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7307" y="4040557"/>
            <a:ext cx="3694436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오늘의 화제 조회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964933"/>
            <a:ext cx="506370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오늘 날짜의 화제거리를 웹 사이트에 접속하자마자 빠르게 조회할 수 있습니다.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메인 페이지에서는 오늘의 화제, 실시간 뉴스 등 다양한 정보를 한눈에 확인 가능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요약 페이지에서는 뉴스 본문의 요약문을 확인 가능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77307" y="4040557"/>
            <a:ext cx="371433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뉴스 요약문 조회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오늘의 화제 중 관심이 가는 뉴스를 선택하면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해당 뉴스의 요약 페이지로 이동합니다.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1511" y="3223153"/>
            <a:ext cx="9962205" cy="5746272"/>
          </a:xfrm>
          <a:custGeom>
            <a:avLst/>
            <a:gdLst/>
            <a:ahLst/>
            <a:cxnLst/>
            <a:rect r="r" b="b" t="t" l="l"/>
            <a:pathLst>
              <a:path h="5746272" w="9962205">
                <a:moveTo>
                  <a:pt x="0" y="0"/>
                </a:moveTo>
                <a:lnTo>
                  <a:pt x="9962205" y="0"/>
                </a:lnTo>
                <a:lnTo>
                  <a:pt x="9962205" y="5746272"/>
                </a:lnTo>
                <a:lnTo>
                  <a:pt x="0" y="5746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6203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374603"/>
            <a:ext cx="19813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웹페이지 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875" y="2151208"/>
            <a:ext cx="12994264" cy="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요약 페이지에서는 뉴스 본문의 요약문을 확인 가능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6831557" y="3314887"/>
            <a:ext cx="0" cy="56354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77307" y="4040557"/>
            <a:ext cx="3714334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-94">
                <a:solidFill>
                  <a:srgbClr val="000000"/>
                </a:solidFill>
                <a:ea typeface="Source Han Sans KR Bold"/>
              </a:rPr>
              <a:t>최근 뉴스 조회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307" y="4964933"/>
            <a:ext cx="509097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ea typeface="Source Han Sans KR"/>
              </a:rPr>
              <a:t>요약페이지의 오른쪽 구역에는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</a:rPr>
              <a:t>다른 화제를 바로 조회할 수 있습니다.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52242" y="1431753"/>
            <a:ext cx="4388181" cy="7802902"/>
          </a:xfrm>
          <a:custGeom>
            <a:avLst/>
            <a:gdLst/>
            <a:ahLst/>
            <a:cxnLst/>
            <a:rect r="r" b="b" t="t" l="l"/>
            <a:pathLst>
              <a:path h="7802902" w="4388181">
                <a:moveTo>
                  <a:pt x="0" y="0"/>
                </a:moveTo>
                <a:lnTo>
                  <a:pt x="4388181" y="0"/>
                </a:lnTo>
                <a:lnTo>
                  <a:pt x="4388181" y="7802902"/>
                </a:lnTo>
                <a:lnTo>
                  <a:pt x="0" y="780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276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DAGHdBVPRZ0</dc:identifier>
  <dcterms:modified xsi:type="dcterms:W3CDTF">2011-08-01T06:04:30Z</dcterms:modified>
  <cp:revision>1</cp:revision>
  <dc:title>동의대 캡스톤2</dc:title>
</cp:coreProperties>
</file>